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dirty="0">
                <a:solidFill>
                  <a:schemeClr val="accent2"/>
                </a:solidFill>
              </a:rPr>
              <a:t>«О </a:t>
            </a:r>
            <a:r>
              <a:rPr lang="ru-RU" sz="4000" dirty="0">
                <a:solidFill>
                  <a:schemeClr val="accent2"/>
                </a:solidFill>
              </a:rPr>
              <a:t>противодействии</a:t>
            </a:r>
            <a:r>
              <a:rPr lang="ru-RU" sz="3600" dirty="0">
                <a:solidFill>
                  <a:schemeClr val="accent2"/>
                </a:solidFill>
              </a:rPr>
              <a:t> коррупции»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56322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Сборник</a:t>
            </a:r>
            <a:br>
              <a:rPr lang="ru-RU" dirty="0" smtClean="0"/>
            </a:br>
            <a:r>
              <a:rPr lang="ru-RU" dirty="0" smtClean="0"/>
              <a:t>пословиц, афоризмов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82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Пословицы 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«О противодействии коррупции»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Сухая ложка рот дерет. </a:t>
            </a:r>
          </a:p>
          <a:p>
            <a:r>
              <a:rPr lang="ru-RU" dirty="0">
                <a:solidFill>
                  <a:schemeClr val="bg1"/>
                </a:solidFill>
              </a:rPr>
              <a:t>Рыба гниет с головы. </a:t>
            </a:r>
          </a:p>
          <a:p>
            <a:r>
              <a:rPr lang="ru-RU" dirty="0">
                <a:solidFill>
                  <a:schemeClr val="bg1"/>
                </a:solidFill>
              </a:rPr>
              <a:t>Дай на прокорм казенную корову – прокормлю и свое стадо. </a:t>
            </a:r>
          </a:p>
          <a:p>
            <a:r>
              <a:rPr lang="ru-RU" dirty="0">
                <a:solidFill>
                  <a:schemeClr val="bg1"/>
                </a:solidFill>
              </a:rPr>
              <a:t>Рука руку моет. </a:t>
            </a:r>
          </a:p>
          <a:p>
            <a:r>
              <a:rPr lang="ru-RU" dirty="0">
                <a:solidFill>
                  <a:schemeClr val="bg1"/>
                </a:solidFill>
              </a:rPr>
              <a:t>Один закон для богатых, другой для бедных. </a:t>
            </a:r>
          </a:p>
          <a:p>
            <a:r>
              <a:rPr lang="ru-RU" dirty="0">
                <a:solidFill>
                  <a:schemeClr val="bg1"/>
                </a:solidFill>
              </a:rPr>
              <a:t>Не подмажешь, не поедешь. </a:t>
            </a:r>
          </a:p>
          <a:p>
            <a:r>
              <a:rPr lang="ru-RU" dirty="0">
                <a:solidFill>
                  <a:schemeClr val="bg1"/>
                </a:solidFill>
              </a:rPr>
              <a:t>Закон, что дышло: куда повернул, туда и вышло.</a:t>
            </a:r>
          </a:p>
          <a:p>
            <a:r>
              <a:rPr lang="ru-RU" dirty="0">
                <a:solidFill>
                  <a:schemeClr val="bg1"/>
                </a:solidFill>
              </a:rPr>
              <a:t>Законы святы, да законники супостаты. </a:t>
            </a:r>
          </a:p>
          <a:p>
            <a:r>
              <a:rPr lang="ru-RU" dirty="0">
                <a:solidFill>
                  <a:schemeClr val="bg1"/>
                </a:solidFill>
              </a:rPr>
              <a:t>Лучше бедность, да честность, нежели прибыль, да стыд. </a:t>
            </a:r>
          </a:p>
          <a:p>
            <a:r>
              <a:rPr lang="ru-RU" dirty="0">
                <a:solidFill>
                  <a:schemeClr val="bg1"/>
                </a:solidFill>
              </a:rPr>
              <a:t>И умный берет, когда глупый дает. </a:t>
            </a:r>
          </a:p>
          <a:p>
            <a:r>
              <a:rPr lang="ru-RU" dirty="0">
                <a:solidFill>
                  <a:schemeClr val="bg1"/>
                </a:solidFill>
              </a:rPr>
              <a:t>Когда карман сух, тогда и суд глух. </a:t>
            </a:r>
          </a:p>
          <a:p>
            <a:r>
              <a:rPr lang="ru-RU" dirty="0">
                <a:solidFill>
                  <a:schemeClr val="bg1"/>
                </a:solidFill>
              </a:rPr>
              <a:t>Когда золото всплывает, то правда тонет.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Казна на поживу дана.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 </a:t>
            </a:r>
            <a:r>
              <a:rPr lang="ru-RU" dirty="0">
                <a:solidFill>
                  <a:schemeClr val="bg1"/>
                </a:solidFill>
              </a:rPr>
              <a:t>кривой суд образца нет. </a:t>
            </a:r>
          </a:p>
          <a:p>
            <a:r>
              <a:rPr lang="ru-RU" dirty="0">
                <a:solidFill>
                  <a:schemeClr val="bg1"/>
                </a:solidFill>
              </a:rPr>
              <a:t>Закон, что паутина: шмель проскочит, а муха увязнет. </a:t>
            </a:r>
          </a:p>
          <a:p>
            <a:r>
              <a:rPr lang="ru-RU" dirty="0">
                <a:solidFill>
                  <a:schemeClr val="bg1"/>
                </a:solidFill>
              </a:rPr>
              <a:t>Завидущи глаза не знают стыда. </a:t>
            </a:r>
          </a:p>
          <a:p>
            <a:r>
              <a:rPr lang="ru-RU" dirty="0">
                <a:solidFill>
                  <a:schemeClr val="bg1"/>
                </a:solidFill>
              </a:rPr>
              <a:t>Подпись судейская, а совесть лакейская. </a:t>
            </a:r>
          </a:p>
          <a:p>
            <a:r>
              <a:rPr lang="ru-RU" dirty="0">
                <a:solidFill>
                  <a:schemeClr val="bg1"/>
                </a:solidFill>
              </a:rPr>
              <a:t>Душа не принимает, а глаза все больше просят. </a:t>
            </a:r>
          </a:p>
          <a:p>
            <a:r>
              <a:rPr lang="ru-RU" dirty="0">
                <a:solidFill>
                  <a:schemeClr val="bg1"/>
                </a:solidFill>
              </a:rPr>
              <a:t>Руки для того, чтобы брать. </a:t>
            </a:r>
          </a:p>
          <a:p>
            <a:r>
              <a:rPr lang="ru-RU" dirty="0">
                <a:solidFill>
                  <a:schemeClr val="bg1"/>
                </a:solidFill>
              </a:rPr>
              <a:t>Дай грош – будешь хорош. </a:t>
            </a:r>
          </a:p>
          <a:p>
            <a:r>
              <a:rPr lang="ru-RU" dirty="0">
                <a:solidFill>
                  <a:schemeClr val="bg1"/>
                </a:solidFill>
              </a:rPr>
              <a:t>С кого судья взял, тот и прав стал. </a:t>
            </a:r>
          </a:p>
          <a:p>
            <a:r>
              <a:rPr lang="ru-RU" dirty="0">
                <a:solidFill>
                  <a:schemeClr val="bg1"/>
                </a:solidFill>
              </a:rPr>
              <a:t>Горько есть, да жаль покинуть. </a:t>
            </a:r>
          </a:p>
          <a:p>
            <a:r>
              <a:rPr lang="ru-RU" dirty="0">
                <a:solidFill>
                  <a:schemeClr val="bg1"/>
                </a:solidFill>
              </a:rPr>
              <a:t>Суд крив, коли судья лжив. </a:t>
            </a:r>
          </a:p>
          <a:p>
            <a:r>
              <a:rPr lang="ru-RU" dirty="0">
                <a:solidFill>
                  <a:schemeClr val="bg1"/>
                </a:solidFill>
              </a:rPr>
              <a:t>Вору потакать — что самому воровать. </a:t>
            </a:r>
          </a:p>
          <a:p>
            <a:r>
              <a:rPr lang="ru-RU" dirty="0">
                <a:solidFill>
                  <a:schemeClr val="bg1"/>
                </a:solidFill>
              </a:rPr>
              <a:t>Ты – мне, я – тебе.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18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accent2"/>
                </a:solidFill>
              </a:rPr>
              <a:t>Афоризмы </a:t>
            </a:r>
            <a:r>
              <a:rPr lang="ru-RU" dirty="0">
                <a:solidFill>
                  <a:schemeClr val="accent2"/>
                </a:solidFill>
              </a:rPr>
              <a:t>и цитаты о коррупции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59936" cy="5904656"/>
          </a:xfrm>
        </p:spPr>
        <p:txBody>
          <a:bodyPr>
            <a:normAutofit lnSpcReduction="10000"/>
          </a:bodyPr>
          <a:lstStyle/>
          <a:p>
            <a:r>
              <a:rPr lang="ru-RU" sz="1400" b="1" u="sng" dirty="0">
                <a:solidFill>
                  <a:schemeClr val="bg1"/>
                </a:solidFill>
              </a:rPr>
              <a:t>Аристотель (384— 322 до н.э.)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«Покупающие власть за деньги привыкают извлекать из нее прибыль</a:t>
            </a:r>
            <a:r>
              <a:rPr lang="ru-RU" sz="1400" dirty="0" smtClean="0">
                <a:solidFill>
                  <a:schemeClr val="bg1"/>
                </a:solidFill>
              </a:rPr>
              <a:t>».</a:t>
            </a:r>
          </a:p>
          <a:p>
            <a:r>
              <a:rPr lang="ru-RU" sz="1400" b="1" u="sng" dirty="0" smtClean="0">
                <a:solidFill>
                  <a:schemeClr val="bg1"/>
                </a:solidFill>
              </a:rPr>
              <a:t>Бэкон </a:t>
            </a:r>
            <a:r>
              <a:rPr lang="ru-RU" sz="1400" b="1" u="sng" dirty="0">
                <a:solidFill>
                  <a:schemeClr val="bg1"/>
                </a:solidFill>
              </a:rPr>
              <a:t>Френсис (англ. философ)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«</a:t>
            </a:r>
            <a:r>
              <a:rPr lang="ru-RU" sz="1400" dirty="0">
                <a:solidFill>
                  <a:schemeClr val="bg1"/>
                </a:solidFill>
              </a:rPr>
              <a:t>С помощью больших денег больше людей продано, чем куплено</a:t>
            </a:r>
            <a:r>
              <a:rPr lang="ru-RU" sz="1400" dirty="0" smtClean="0">
                <a:solidFill>
                  <a:schemeClr val="bg1"/>
                </a:solidFill>
              </a:rPr>
              <a:t>».</a:t>
            </a:r>
            <a:r>
              <a:rPr lang="ru-RU" sz="1400" dirty="0">
                <a:solidFill>
                  <a:schemeClr val="bg1"/>
                </a:solidFill>
              </a:rPr>
              <a:t> </a:t>
            </a:r>
          </a:p>
          <a:p>
            <a:r>
              <a:rPr lang="ru-RU" sz="1400" b="1" u="sng" dirty="0">
                <a:solidFill>
                  <a:schemeClr val="bg1"/>
                </a:solidFill>
              </a:rPr>
              <a:t>Анатоль Франс (франц. писатель, критик)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«Честность неотделима от свободы, как коррупция от деспотизма».</a:t>
            </a:r>
          </a:p>
          <a:p>
            <a:r>
              <a:rPr lang="ru-RU" sz="1400" dirty="0">
                <a:solidFill>
                  <a:schemeClr val="bg1"/>
                </a:solidFill>
              </a:rPr>
              <a:t> </a:t>
            </a:r>
            <a:r>
              <a:rPr lang="ru-RU" sz="1400" b="1" u="sng" dirty="0" smtClean="0">
                <a:solidFill>
                  <a:schemeClr val="bg1"/>
                </a:solidFill>
              </a:rPr>
              <a:t>М</a:t>
            </a:r>
            <a:r>
              <a:rPr lang="ru-RU" sz="1400" b="1" u="sng" dirty="0">
                <a:solidFill>
                  <a:schemeClr val="bg1"/>
                </a:solidFill>
              </a:rPr>
              <a:t>. Е. Салтыков-Щедрин (русский писатель)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Когда и какой бюрократ не был убежден, что Россия есть пирог, к которому можно свободно подходить и закусывать?»</a:t>
            </a:r>
          </a:p>
          <a:p>
            <a:r>
              <a:rPr lang="ru-RU" sz="1400" dirty="0">
                <a:solidFill>
                  <a:schemeClr val="bg1"/>
                </a:solidFill>
              </a:rPr>
              <a:t> </a:t>
            </a:r>
            <a:r>
              <a:rPr lang="ru-RU" sz="1400" b="1" u="sng" dirty="0" smtClean="0">
                <a:solidFill>
                  <a:schemeClr val="bg1"/>
                </a:solidFill>
              </a:rPr>
              <a:t>В.В</a:t>
            </a:r>
            <a:r>
              <a:rPr lang="ru-RU" sz="1400" b="1" u="sng" dirty="0">
                <a:solidFill>
                  <a:schemeClr val="bg1"/>
                </a:solidFill>
              </a:rPr>
              <a:t>. Маяковский (рус. советский поэт)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1400" dirty="0">
                <a:solidFill>
                  <a:schemeClr val="bg1"/>
                </a:solidFill>
              </a:rPr>
              <a:t>«Я знаю, надо и двести и триста вам </a:t>
            </a:r>
            <a:r>
              <a:rPr lang="ru-RU" sz="1400" dirty="0" smtClean="0">
                <a:solidFill>
                  <a:schemeClr val="bg1"/>
                </a:solidFill>
              </a:rPr>
              <a:t>— возьмут</a:t>
            </a:r>
            <a:r>
              <a:rPr lang="ru-RU" sz="1400" dirty="0">
                <a:solidFill>
                  <a:schemeClr val="bg1"/>
                </a:solidFill>
              </a:rPr>
              <a:t>, всё равно, не те, так эти».</a:t>
            </a:r>
          </a:p>
          <a:p>
            <a:r>
              <a:rPr lang="ru-RU" sz="1400" dirty="0"/>
              <a:t> </a:t>
            </a:r>
            <a:r>
              <a:rPr lang="ru-RU" sz="1400" b="1" u="sng" dirty="0" smtClean="0">
                <a:solidFill>
                  <a:schemeClr val="bg1"/>
                </a:solidFill>
              </a:rPr>
              <a:t>Джозеф </a:t>
            </a:r>
            <a:r>
              <a:rPr lang="ru-RU" sz="1400" b="1" u="sng" dirty="0">
                <a:solidFill>
                  <a:schemeClr val="bg1"/>
                </a:solidFill>
              </a:rPr>
              <a:t>Фок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Плохих политиков коррумпируют хорошие бизнесмены</a:t>
            </a:r>
            <a:r>
              <a:rPr lang="ru-RU" sz="1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400" b="1" u="sng" dirty="0">
                <a:solidFill>
                  <a:schemeClr val="bg1"/>
                </a:solidFill>
              </a:rPr>
              <a:t>Евгений Примаков: 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Жуликов надо ловить, а не деньги перепрятывать. </a:t>
            </a:r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59936" cy="5832648"/>
          </a:xfrm>
        </p:spPr>
        <p:txBody>
          <a:bodyPr>
            <a:normAutofit lnSpcReduction="10000"/>
          </a:bodyPr>
          <a:lstStyle/>
          <a:p>
            <a:r>
              <a:rPr lang="ru-RU" sz="1400" b="1" u="sng" dirty="0">
                <a:solidFill>
                  <a:schemeClr val="bg1"/>
                </a:solidFill>
              </a:rPr>
              <a:t>Ли </a:t>
            </a:r>
            <a:r>
              <a:rPr lang="ru-RU" sz="1400" b="1" u="sng" dirty="0" err="1">
                <a:solidFill>
                  <a:schemeClr val="bg1"/>
                </a:solidFill>
              </a:rPr>
              <a:t>Куан</a:t>
            </a:r>
            <a:r>
              <a:rPr lang="ru-RU" sz="1400" b="1" u="sng" dirty="0">
                <a:solidFill>
                  <a:schemeClr val="bg1"/>
                </a:solidFill>
              </a:rPr>
              <a:t> Ю: 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ru-RU" sz="1400" dirty="0">
                <a:solidFill>
                  <a:schemeClr val="bg1"/>
                </a:solidFill>
              </a:rPr>
              <a:t>Для победы над коррупцией нужно не жалеть сажать в тюрьму провинившихся друзей и родственников. </a:t>
            </a:r>
          </a:p>
          <a:p>
            <a:r>
              <a:rPr lang="ru-RU" sz="1400" b="1" u="sng" dirty="0">
                <a:solidFill>
                  <a:schemeClr val="bg1"/>
                </a:solidFill>
              </a:rPr>
              <a:t>Ли </a:t>
            </a:r>
            <a:r>
              <a:rPr lang="ru-RU" sz="1400" b="1" u="sng" dirty="0" err="1">
                <a:solidFill>
                  <a:schemeClr val="bg1"/>
                </a:solidFill>
              </a:rPr>
              <a:t>Куан</a:t>
            </a:r>
            <a:r>
              <a:rPr lang="ru-RU" sz="1400" b="1" u="sng" dirty="0">
                <a:solidFill>
                  <a:schemeClr val="bg1"/>
                </a:solidFill>
              </a:rPr>
              <a:t> Ю: 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Начните с того, что посадите трёх своих друзей.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Вы точно знаете за что, и они знают за что. </a:t>
            </a:r>
          </a:p>
          <a:p>
            <a:r>
              <a:rPr lang="ru-RU" sz="1400" b="1" u="sng" dirty="0">
                <a:solidFill>
                  <a:schemeClr val="bg1"/>
                </a:solidFill>
              </a:rPr>
              <a:t>Дмитрий Рогозин: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Вороватый </a:t>
            </a:r>
            <a:r>
              <a:rPr lang="ru-RU" sz="1400" dirty="0">
                <a:solidFill>
                  <a:schemeClr val="bg1"/>
                </a:solidFill>
              </a:rPr>
              <a:t>чиновник – это всегда предатель своей страны. Его надо опасаться больше, чем союза НАТО, талибов и марсиан. </a:t>
            </a:r>
          </a:p>
          <a:p>
            <a:r>
              <a:rPr lang="ru-RU" sz="1400" b="1" u="sng" dirty="0" smtClean="0">
                <a:solidFill>
                  <a:schemeClr val="bg1"/>
                </a:solidFill>
              </a:rPr>
              <a:t>И.А</a:t>
            </a:r>
            <a:r>
              <a:rPr lang="ru-RU" sz="1400" b="1" u="sng" dirty="0">
                <a:solidFill>
                  <a:schemeClr val="bg1"/>
                </a:solidFill>
              </a:rPr>
              <a:t>. Крылов: 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ru-RU" sz="1400" dirty="0">
                <a:solidFill>
                  <a:schemeClr val="bg1"/>
                </a:solidFill>
              </a:rPr>
              <a:t>Какой порядок не затей,</a:t>
            </a: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ru-RU" sz="1400" dirty="0">
                <a:solidFill>
                  <a:schemeClr val="bg1"/>
                </a:solidFill>
              </a:rPr>
              <a:t>Но если он в руках бессовестных людей, </a:t>
            </a: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ru-RU" sz="1400" dirty="0">
                <a:solidFill>
                  <a:schemeClr val="bg1"/>
                </a:solidFill>
              </a:rPr>
              <a:t>Они всегда найдут уловку, </a:t>
            </a: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ru-RU" sz="1400" dirty="0">
                <a:solidFill>
                  <a:schemeClr val="bg1"/>
                </a:solidFill>
              </a:rPr>
              <a:t>Чтоб сделать там, где им захочется, сноровку. </a:t>
            </a:r>
          </a:p>
          <a:p>
            <a:r>
              <a:rPr lang="ru-RU" sz="1400" b="1" u="sng" dirty="0" smtClean="0">
                <a:solidFill>
                  <a:schemeClr val="bg1"/>
                </a:solidFill>
              </a:rPr>
              <a:t>И.А</a:t>
            </a:r>
            <a:r>
              <a:rPr lang="ru-RU" sz="1400" b="1" u="sng" dirty="0">
                <a:solidFill>
                  <a:schemeClr val="bg1"/>
                </a:solidFill>
              </a:rPr>
              <a:t>. Крылов: 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ru-RU" sz="1400" dirty="0">
                <a:solidFill>
                  <a:schemeClr val="bg1"/>
                </a:solidFill>
              </a:rPr>
              <a:t>В ком совесть есть и есть закон,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ru-RU" sz="1400" dirty="0">
                <a:solidFill>
                  <a:schemeClr val="bg1"/>
                </a:solidFill>
              </a:rPr>
              <a:t>Тот не украдет, не обманет,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ru-RU" sz="1400" dirty="0">
                <a:solidFill>
                  <a:schemeClr val="bg1"/>
                </a:solidFill>
              </a:rPr>
              <a:t>В какой бы нужде ни был он,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ru-RU" sz="1400" dirty="0">
                <a:solidFill>
                  <a:schemeClr val="bg1"/>
                </a:solidFill>
              </a:rPr>
              <a:t>А вору дай хоть миллион –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ru-RU" sz="1400" dirty="0">
                <a:solidFill>
                  <a:schemeClr val="bg1"/>
                </a:solidFill>
              </a:rPr>
              <a:t>Он воровать не перестанет. </a:t>
            </a:r>
          </a:p>
          <a:p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7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Афоризмы и цитаты о коррупции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59936" cy="5259288"/>
          </a:xfrm>
        </p:spPr>
        <p:txBody>
          <a:bodyPr>
            <a:noAutofit/>
          </a:bodyPr>
          <a:lstStyle/>
          <a:p>
            <a:r>
              <a:rPr lang="ru-RU" sz="1400" b="1" u="sng" dirty="0">
                <a:solidFill>
                  <a:schemeClr val="bg1"/>
                </a:solidFill>
              </a:rPr>
              <a:t>Н.В. Гоголь (рос. писатель)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«Бесчестное дело брать взятки сделалось необходимость и потребностью даже для таких людей, которые не рождены быть бесчестными». </a:t>
            </a:r>
          </a:p>
          <a:p>
            <a:r>
              <a:rPr lang="ru-RU" sz="1400" b="1" u="sng" dirty="0">
                <a:solidFill>
                  <a:schemeClr val="bg1"/>
                </a:solidFill>
              </a:rPr>
              <a:t>Плутарх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Когда кто-то спросил </a:t>
            </a:r>
            <a:r>
              <a:rPr lang="ru-RU" sz="1400" dirty="0" err="1">
                <a:solidFill>
                  <a:schemeClr val="bg1"/>
                </a:solidFill>
              </a:rPr>
              <a:t>Еврикрата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Анаксандра</a:t>
            </a:r>
            <a:r>
              <a:rPr lang="ru-RU" sz="1400" dirty="0">
                <a:solidFill>
                  <a:schemeClr val="bg1"/>
                </a:solidFill>
              </a:rPr>
              <a:t>, почему спартанцы не держат деньги в общественной сокровищнице, тот ответил: «Чтобы не совращать тех, кто будет ее охранять</a:t>
            </a:r>
            <a:r>
              <a:rPr lang="ru-RU" sz="1400" dirty="0" smtClean="0">
                <a:solidFill>
                  <a:schemeClr val="bg1"/>
                </a:solidFill>
              </a:rPr>
              <a:t>».</a:t>
            </a:r>
          </a:p>
          <a:p>
            <a:r>
              <a:rPr lang="ru-RU" sz="1400" b="1" u="sng" dirty="0" err="1" smtClean="0">
                <a:solidFill>
                  <a:schemeClr val="bg1"/>
                </a:solidFill>
              </a:rPr>
              <a:t>Катон</a:t>
            </a:r>
            <a:r>
              <a:rPr lang="ru-RU" sz="1400" b="1" u="sng" dirty="0" smtClean="0">
                <a:solidFill>
                  <a:schemeClr val="bg1"/>
                </a:solidFill>
              </a:rPr>
              <a:t> </a:t>
            </a:r>
            <a:r>
              <a:rPr lang="ru-RU" sz="1400" b="1" u="sng" dirty="0">
                <a:solidFill>
                  <a:schemeClr val="bg1"/>
                </a:solidFill>
              </a:rPr>
              <a:t>Старший 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Частные воры влачат жизнь в колодках и узах, общественные — в золоте и пурпуре</a:t>
            </a:r>
            <a:r>
              <a:rPr lang="ru-RU" sz="1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400" b="1" u="sng" dirty="0" smtClean="0">
                <a:solidFill>
                  <a:schemeClr val="bg1"/>
                </a:solidFill>
              </a:rPr>
              <a:t>Александр </a:t>
            </a:r>
            <a:r>
              <a:rPr lang="ru-RU" sz="1400" b="1" u="sng" dirty="0">
                <a:solidFill>
                  <a:schemeClr val="bg1"/>
                </a:solidFill>
              </a:rPr>
              <a:t>Герцен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В русской службе всего страшнее бескорыстные люди</a:t>
            </a:r>
            <a:r>
              <a:rPr lang="ru-RU" sz="1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400" b="1" u="sng" dirty="0" err="1" smtClean="0">
                <a:solidFill>
                  <a:schemeClr val="bg1"/>
                </a:solidFill>
              </a:rPr>
              <a:t>Веселин</a:t>
            </a:r>
            <a:r>
              <a:rPr lang="ru-RU" sz="1400" b="1" u="sng" dirty="0" smtClean="0">
                <a:solidFill>
                  <a:schemeClr val="bg1"/>
                </a:solidFill>
              </a:rPr>
              <a:t> </a:t>
            </a:r>
            <a:r>
              <a:rPr lang="ru-RU" sz="1400" b="1" u="sng" dirty="0">
                <a:solidFill>
                  <a:schemeClr val="bg1"/>
                </a:solidFill>
              </a:rPr>
              <a:t>Георгиев 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За что купили, за то уже не откупишься</a:t>
            </a:r>
            <a:r>
              <a:rPr lang="ru-RU" sz="1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400" b="1" u="sng" dirty="0" smtClean="0">
                <a:solidFill>
                  <a:schemeClr val="bg1"/>
                </a:solidFill>
              </a:rPr>
              <a:t>Эшли </a:t>
            </a:r>
            <a:r>
              <a:rPr lang="ru-RU" sz="1400" b="1" u="sng" dirty="0">
                <a:solidFill>
                  <a:schemeClr val="bg1"/>
                </a:solidFill>
              </a:rPr>
              <a:t>Брильянт</a:t>
            </a:r>
            <a:endParaRPr lang="ru-RU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Я хочу, чтобы было либо меньше коррупции, либо больше возможностей участвовать в ней.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59936" cy="5832648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u="sng" dirty="0">
                <a:solidFill>
                  <a:schemeClr val="bg1"/>
                </a:solidFill>
              </a:rPr>
              <a:t>Евгений </a:t>
            </a:r>
            <a:r>
              <a:rPr lang="ru-RU" sz="5600" b="1" u="sng" dirty="0" err="1">
                <a:solidFill>
                  <a:schemeClr val="bg1"/>
                </a:solidFill>
              </a:rPr>
              <a:t>Кащеев</a:t>
            </a:r>
            <a:r>
              <a:rPr lang="ru-RU" sz="5600" b="1" u="sng" dirty="0">
                <a:solidFill>
                  <a:schemeClr val="bg1"/>
                </a:solidFill>
              </a:rPr>
              <a:t> </a:t>
            </a:r>
            <a:endParaRPr lang="ru-RU" sz="5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5600" dirty="0">
                <a:solidFill>
                  <a:schemeClr val="bg1"/>
                </a:solidFill>
              </a:rPr>
              <a:t>Коррупция пускает корни глубоко… вверх</a:t>
            </a:r>
            <a:r>
              <a:rPr lang="ru-RU" sz="5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5600" b="1" u="sng" dirty="0" smtClean="0">
                <a:solidFill>
                  <a:schemeClr val="bg1"/>
                </a:solidFill>
              </a:rPr>
              <a:t>Леонид </a:t>
            </a:r>
            <a:r>
              <a:rPr lang="ru-RU" sz="5600" b="1" u="sng" dirty="0" err="1">
                <a:solidFill>
                  <a:schemeClr val="bg1"/>
                </a:solidFill>
              </a:rPr>
              <a:t>Шебаршин</a:t>
            </a:r>
            <a:r>
              <a:rPr lang="ru-RU" sz="5600" b="1" u="sng" dirty="0">
                <a:solidFill>
                  <a:schemeClr val="bg1"/>
                </a:solidFill>
              </a:rPr>
              <a:t> </a:t>
            </a:r>
            <a:endParaRPr lang="ru-RU" sz="5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5600" dirty="0">
                <a:solidFill>
                  <a:schemeClr val="bg1"/>
                </a:solidFill>
              </a:rPr>
              <a:t>Если государственное учреждение не поражено коррупций, значит, оно никому не нужно</a:t>
            </a:r>
            <a:r>
              <a:rPr lang="ru-RU" sz="5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5600" b="1" u="sng" dirty="0" smtClean="0">
                <a:solidFill>
                  <a:schemeClr val="bg1"/>
                </a:solidFill>
              </a:rPr>
              <a:t>А</a:t>
            </a:r>
            <a:r>
              <a:rPr lang="ru-RU" sz="5600" b="1" u="sng" dirty="0">
                <a:solidFill>
                  <a:schemeClr val="bg1"/>
                </a:solidFill>
              </a:rPr>
              <a:t>. Франс </a:t>
            </a:r>
            <a:endParaRPr lang="ru-RU" sz="5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5600" dirty="0">
                <a:solidFill>
                  <a:schemeClr val="bg1"/>
                </a:solidFill>
              </a:rPr>
              <a:t>Честность неотделима от свободы, как коррупция от деспотизма</a:t>
            </a:r>
            <a:r>
              <a:rPr lang="ru-RU" sz="5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5600" b="1" u="sng" dirty="0" smtClean="0">
                <a:solidFill>
                  <a:schemeClr val="bg1"/>
                </a:solidFill>
              </a:rPr>
              <a:t>Александр </a:t>
            </a:r>
            <a:r>
              <a:rPr lang="ru-RU" sz="5600" b="1" u="sng" dirty="0">
                <a:solidFill>
                  <a:schemeClr val="bg1"/>
                </a:solidFill>
              </a:rPr>
              <a:t>Лебедь </a:t>
            </a:r>
            <a:endParaRPr lang="ru-RU" sz="5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5600" dirty="0">
                <a:solidFill>
                  <a:schemeClr val="bg1"/>
                </a:solidFill>
              </a:rPr>
              <a:t>Необходимо победить преступность, коррупцию и мать их, беззаконие</a:t>
            </a:r>
            <a:r>
              <a:rPr lang="ru-RU" sz="5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5600" b="1" u="sng" dirty="0" smtClean="0">
                <a:solidFill>
                  <a:schemeClr val="bg1"/>
                </a:solidFill>
              </a:rPr>
              <a:t>Борис </a:t>
            </a:r>
            <a:r>
              <a:rPr lang="ru-RU" sz="5600" b="1" u="sng" dirty="0" err="1">
                <a:solidFill>
                  <a:schemeClr val="bg1"/>
                </a:solidFill>
              </a:rPr>
              <a:t>Лесняк</a:t>
            </a:r>
            <a:r>
              <a:rPr lang="ru-RU" sz="5600" b="1" u="sng" dirty="0">
                <a:solidFill>
                  <a:schemeClr val="bg1"/>
                </a:solidFill>
              </a:rPr>
              <a:t> </a:t>
            </a:r>
            <a:endParaRPr lang="ru-RU" sz="5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5600" dirty="0">
                <a:solidFill>
                  <a:schemeClr val="bg1"/>
                </a:solidFill>
              </a:rPr>
              <a:t>Взятка — колесная мазь в механизме общественных отношений</a:t>
            </a:r>
            <a:r>
              <a:rPr lang="ru-RU" sz="5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5600" b="1" u="sng" dirty="0" smtClean="0">
                <a:solidFill>
                  <a:schemeClr val="bg1"/>
                </a:solidFill>
              </a:rPr>
              <a:t>Михаил </a:t>
            </a:r>
            <a:r>
              <a:rPr lang="ru-RU" sz="5600" b="1" u="sng" dirty="0">
                <a:solidFill>
                  <a:schemeClr val="bg1"/>
                </a:solidFill>
              </a:rPr>
              <a:t>Салтыков-Щедрин </a:t>
            </a:r>
            <a:endParaRPr lang="ru-RU" sz="5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5600" dirty="0">
                <a:solidFill>
                  <a:schemeClr val="bg1"/>
                </a:solidFill>
              </a:rPr>
              <a:t>Взятка уничтожает преграды и сокращает расстояния, она делает сердце чиновника доступным для обывательских невзгод</a:t>
            </a:r>
            <a:r>
              <a:rPr lang="ru-RU" sz="5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5600" b="1" u="sng" dirty="0" smtClean="0">
                <a:solidFill>
                  <a:schemeClr val="bg1"/>
                </a:solidFill>
              </a:rPr>
              <a:t>Леонид </a:t>
            </a:r>
            <a:r>
              <a:rPr lang="ru-RU" sz="5600" b="1" u="sng" dirty="0" err="1">
                <a:solidFill>
                  <a:schemeClr val="bg1"/>
                </a:solidFill>
              </a:rPr>
              <a:t>Крайнов</a:t>
            </a:r>
            <a:r>
              <a:rPr lang="ru-RU" sz="5600" b="1" u="sng" dirty="0">
                <a:solidFill>
                  <a:schemeClr val="bg1"/>
                </a:solidFill>
              </a:rPr>
              <a:t> Рытов </a:t>
            </a:r>
            <a:endParaRPr lang="ru-RU" sz="5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5600" dirty="0">
                <a:solidFill>
                  <a:schemeClr val="bg1"/>
                </a:solidFill>
              </a:rPr>
              <a:t>От получки до получки – тяжело. От взятки до взятки – еще тяжелее</a:t>
            </a:r>
            <a:r>
              <a:rPr lang="ru-RU" sz="5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5600" b="1" u="sng" dirty="0" smtClean="0">
                <a:solidFill>
                  <a:schemeClr val="bg1"/>
                </a:solidFill>
              </a:rPr>
              <a:t>Михаил Салтыков-Щедрин</a:t>
            </a:r>
            <a:r>
              <a:rPr lang="ru-RU" sz="5600" b="1" u="sng" dirty="0">
                <a:solidFill>
                  <a:schemeClr val="bg1"/>
                </a:solidFill>
              </a:rPr>
              <a:t>: </a:t>
            </a:r>
            <a:endParaRPr lang="ru-RU" sz="5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5600" dirty="0">
                <a:solidFill>
                  <a:schemeClr val="bg1"/>
                </a:solidFill>
              </a:rPr>
              <a:t>У нас в России воруют все. И при этом, хохоча, приговаривают: Да когда же все это кончится?.. </a:t>
            </a:r>
          </a:p>
          <a:p>
            <a:pPr marL="0" indent="0">
              <a:buNone/>
            </a:pPr>
            <a:r>
              <a:rPr lang="ru-RU" sz="5600" dirty="0">
                <a:solidFill>
                  <a:schemeClr val="bg1"/>
                </a:solidFill>
              </a:rPr>
              <a:t/>
            </a:r>
            <a:br>
              <a:rPr lang="ru-RU" sz="5600" dirty="0">
                <a:solidFill>
                  <a:schemeClr val="bg1"/>
                </a:solidFill>
              </a:rPr>
            </a:br>
            <a:endParaRPr lang="ru-RU" sz="56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636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192" y="457200"/>
            <a:ext cx="2386608" cy="8115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Юридические пословицы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340768"/>
            <a:ext cx="2057400" cy="5040560"/>
          </a:xfrm>
        </p:spPr>
        <p:txBody>
          <a:bodyPr>
            <a:normAutofit/>
          </a:bodyPr>
          <a:lstStyle/>
          <a:p>
            <a:r>
              <a:rPr lang="ru-RU" dirty="0"/>
              <a:t>− </a:t>
            </a:r>
            <a:r>
              <a:rPr lang="ru-RU" dirty="0" smtClean="0"/>
              <a:t>Дружба </a:t>
            </a:r>
            <a:r>
              <a:rPr lang="ru-RU" dirty="0"/>
              <a:t>дружбой, а </a:t>
            </a:r>
            <a:r>
              <a:rPr lang="ru-RU" dirty="0" smtClean="0"/>
              <a:t>служба </a:t>
            </a:r>
            <a:r>
              <a:rPr lang="ru-RU" dirty="0"/>
              <a:t>службой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− </a:t>
            </a:r>
            <a:r>
              <a:rPr lang="ru-RU" dirty="0"/>
              <a:t>От великих порядков остались </a:t>
            </a:r>
            <a:r>
              <a:rPr lang="ru-RU" dirty="0" smtClean="0"/>
              <a:t>беспорядки.</a:t>
            </a:r>
          </a:p>
          <a:p>
            <a:r>
              <a:rPr lang="ru-RU" dirty="0"/>
              <a:t>− В миру такой уговор: кто похитил, </a:t>
            </a:r>
            <a:r>
              <a:rPr lang="ru-RU" dirty="0" smtClean="0"/>
              <a:t>тот и </a:t>
            </a:r>
            <a:r>
              <a:rPr lang="ru-RU" dirty="0"/>
              <a:t>вор</a:t>
            </a:r>
            <a:r>
              <a:rPr lang="ru-RU" dirty="0" smtClean="0"/>
              <a:t>.</a:t>
            </a:r>
          </a:p>
          <a:p>
            <a:r>
              <a:rPr lang="ru-RU" dirty="0"/>
              <a:t>− </a:t>
            </a:r>
            <a:r>
              <a:rPr lang="ru-RU" dirty="0" smtClean="0"/>
              <a:t>Грабежи </a:t>
            </a:r>
            <a:r>
              <a:rPr lang="ru-RU" dirty="0"/>
              <a:t>есть, воровство есть, </a:t>
            </a:r>
            <a:r>
              <a:rPr lang="ru-RU" dirty="0" smtClean="0"/>
              <a:t>а воров нет.</a:t>
            </a:r>
          </a:p>
          <a:p>
            <a:r>
              <a:rPr lang="ru-RU" dirty="0"/>
              <a:t>− Как вор не ворует, тюрьмы не минует.</a:t>
            </a:r>
            <a:endParaRPr lang="ru-RU" dirty="0"/>
          </a:p>
        </p:txBody>
      </p:sp>
      <p:pic>
        <p:nvPicPr>
          <p:cNvPr id="1026" name="Picture 2" descr="http://www.marshrutca.ru/images/read/anons41/kandidat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1" r="360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115</TotalTime>
  <Words>652</Words>
  <Application>Microsoft Office PowerPoint</Application>
  <PresentationFormat>Экран (4:3)</PresentationFormat>
  <Paragraphs>97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       Сборник пословиц, афоризмов</vt:lpstr>
      <vt:lpstr>Пословицы  «О противодействии коррупции»</vt:lpstr>
      <vt:lpstr>  Афоризмы и цитаты о коррупции</vt:lpstr>
      <vt:lpstr>Афоризмы и цитаты о коррупции</vt:lpstr>
      <vt:lpstr>Юридические пословицы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Сборник пословиц, афоризмов</dc:title>
  <cp:lastModifiedBy>Фортуна Елена Ивановна</cp:lastModifiedBy>
  <cp:revision>13</cp:revision>
  <dcterms:modified xsi:type="dcterms:W3CDTF">2016-10-10T06:36:52Z</dcterms:modified>
</cp:coreProperties>
</file>